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336" r:id="rId3"/>
    <p:sldId id="267" r:id="rId4"/>
    <p:sldId id="337" r:id="rId5"/>
    <p:sldId id="338" r:id="rId6"/>
    <p:sldId id="339" r:id="rId7"/>
    <p:sldId id="340" r:id="rId8"/>
    <p:sldId id="341" r:id="rId9"/>
    <p:sldId id="342" r:id="rId10"/>
    <p:sldId id="289" r:id="rId11"/>
    <p:sldId id="322" r:id="rId12"/>
    <p:sldId id="323" r:id="rId13"/>
    <p:sldId id="324" r:id="rId14"/>
    <p:sldId id="325" r:id="rId15"/>
    <p:sldId id="326" r:id="rId16"/>
    <p:sldId id="334" r:id="rId17"/>
    <p:sldId id="335" r:id="rId18"/>
    <p:sldId id="290" r:id="rId19"/>
    <p:sldId id="291" r:id="rId20"/>
    <p:sldId id="292" r:id="rId21"/>
    <p:sldId id="327" r:id="rId22"/>
    <p:sldId id="328" r:id="rId23"/>
    <p:sldId id="329" r:id="rId24"/>
    <p:sldId id="330" r:id="rId25"/>
    <p:sldId id="343" r:id="rId26"/>
    <p:sldId id="331" r:id="rId27"/>
    <p:sldId id="344" r:id="rId28"/>
    <p:sldId id="297" r:id="rId29"/>
    <p:sldId id="295" r:id="rId30"/>
    <p:sldId id="293" r:id="rId31"/>
    <p:sldId id="294" r:id="rId32"/>
    <p:sldId id="321" r:id="rId33"/>
  </p:sldIdLst>
  <p:sldSz cx="9144000" cy="6858000" type="screen4x3"/>
  <p:notesSz cx="6797675" cy="9928225"/>
  <p:defaultTextStyle>
    <a:defPPr>
      <a:defRPr lang="nb-NO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ode Oksnes" initials="FO" lastIdx="0" clrIdx="0">
    <p:extLst>
      <p:ext uri="{19B8F6BF-5375-455C-9EA6-DF929625EA0E}">
        <p15:presenceInfo xmlns:p15="http://schemas.microsoft.com/office/powerpoint/2012/main" userId="S-1-5-21-555099035-1572934112-927750060-115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745"/>
    <a:srgbClr val="001B3A"/>
    <a:srgbClr val="111135"/>
    <a:srgbClr val="0E034D"/>
    <a:srgbClr val="0F0355"/>
    <a:srgbClr val="170585"/>
    <a:srgbClr val="1F07B1"/>
    <a:srgbClr val="0027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3" autoAdjust="0"/>
    <p:restoredTop sz="90929"/>
  </p:normalViewPr>
  <p:slideViewPr>
    <p:cSldViewPr>
      <p:cViewPr varScale="1">
        <p:scale>
          <a:sx n="165" d="100"/>
          <a:sy n="165" d="100"/>
        </p:scale>
        <p:origin x="1596" y="1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n-NO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89723-36DE-9E49-9EBB-3EC4FF6E636D}" type="datetimeFigureOut">
              <a:rPr lang="nn-NO" smtClean="0"/>
              <a:pPr/>
              <a:t>31.08.2017</a:t>
            </a:fld>
            <a:endParaRPr lang="nn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n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77C6D-CD73-BF4D-863D-52B4A253F05D}" type="slidenum">
              <a:rPr lang="nn-NO" smtClean="0"/>
              <a:pPr/>
              <a:t>‹#›</a:t>
            </a:fld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3941968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b-NO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7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b-NO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907"/>
            <a:ext cx="4984962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b-NO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7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C872560-D3D2-4B04-8DB3-96C7B149242D}" type="slidenum">
              <a:rPr lang="nb-NO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891996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Sid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743200"/>
            <a:ext cx="7772400" cy="1143000"/>
          </a:xfrm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010400" cy="533400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3400" y="1219200"/>
            <a:ext cx="7010400" cy="5334000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685800" y="4406900"/>
            <a:ext cx="6667520" cy="1362075"/>
          </a:xfrm>
        </p:spPr>
        <p:txBody>
          <a:bodyPr anchor="t"/>
          <a:lstStyle>
            <a:lvl1pPr algn="ctr">
              <a:defRPr sz="2800" b="1" cap="none" baseline="0"/>
            </a:lvl1pPr>
          </a:lstStyle>
          <a:p>
            <a:r>
              <a:rPr lang="nb-NO" dirty="0" smtClean="0"/>
              <a:t>Klikk for å redigere tekststil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685800" y="2906713"/>
            <a:ext cx="6669087" cy="1500187"/>
          </a:xfrm>
        </p:spPr>
        <p:txBody>
          <a:bodyPr anchor="b"/>
          <a:lstStyle>
            <a:lvl1pPr marL="0" indent="0" algn="ctr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010400" cy="533400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533400" y="1219200"/>
            <a:ext cx="3429000" cy="5334000"/>
          </a:xfrm>
        </p:spPr>
        <p:txBody>
          <a:bodyPr/>
          <a:lstStyle>
            <a:lvl1pPr marL="180975" indent="-180975"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114800" y="1219200"/>
            <a:ext cx="3429000" cy="5334000"/>
          </a:xfrm>
        </p:spPr>
        <p:txBody>
          <a:bodyPr/>
          <a:lstStyle>
            <a:lvl1pPr marL="180975" indent="-180975">
              <a:tabLst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186634" cy="5334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533400" y="1069980"/>
            <a:ext cx="3400420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533400" y="1752600"/>
            <a:ext cx="3400420" cy="4572000"/>
          </a:xfrm>
        </p:spPr>
        <p:txBody>
          <a:bodyPr/>
          <a:lstStyle>
            <a:lvl1pPr marL="177800" indent="-177800"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291010" y="1066800"/>
            <a:ext cx="3429024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291010" y="1752600"/>
            <a:ext cx="3429024" cy="4572000"/>
          </a:xfrm>
        </p:spPr>
        <p:txBody>
          <a:bodyPr/>
          <a:lstStyle>
            <a:lvl1pPr marL="177800" indent="-177800"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3400" y="700087"/>
            <a:ext cx="31242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789340" y="700087"/>
            <a:ext cx="3754460" cy="585311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533400" y="1862137"/>
            <a:ext cx="31242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371600" y="4800600"/>
            <a:ext cx="5486400" cy="5667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3716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dirty="0" smtClean="0"/>
              <a:t>Klikk ikonet for å legge til et bilde</a:t>
            </a:r>
            <a:endParaRPr lang="nb-NO" dirty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371600" y="536733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5867400" y="533400"/>
            <a:ext cx="1752600" cy="60198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609600" y="533400"/>
            <a:ext cx="5105400" cy="60198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Stolp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47038" y="-1588"/>
            <a:ext cx="1096962" cy="6859588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33400"/>
            <a:ext cx="7010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nb-NO" dirty="0" smtClean="0"/>
              <a:t>Klikk for å redigere tittelstil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19200"/>
            <a:ext cx="7010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nb-NO" dirty="0" smtClean="0"/>
              <a:t>Klikk for å redigere tekststiler i malen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8077200" y="64008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506482E8-D3F3-4027-8109-6353B3559F59}" type="slidenum">
              <a:rPr lang="nb-NO" sz="800">
                <a:solidFill>
                  <a:schemeClr val="bg1"/>
                </a:solidFill>
              </a:rPr>
              <a:pPr algn="ctr"/>
              <a:t>‹#›</a:t>
            </a:fld>
            <a:endParaRPr lang="nb-NO" sz="8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1B3A"/>
          </a:solidFill>
          <a:latin typeface="Arial" charset="0"/>
          <a:ea typeface="ＭＳ Ｐゴシック" pitchFamily="1" charset="-128"/>
        </a:defRPr>
      </a:lvl9pPr>
    </p:titleStyle>
    <p:bodyStyle>
      <a:lvl1pPr marL="182563" indent="-182563" algn="l" rtl="0" eaLnBrk="1" fontAlgn="base" hangingPunct="1">
        <a:spcBef>
          <a:spcPct val="20000"/>
        </a:spcBef>
        <a:spcAft>
          <a:spcPct val="0"/>
        </a:spcAft>
        <a:buSzPct val="100000"/>
        <a:buFontTx/>
        <a:buBlip>
          <a:blip r:embed="rId14"/>
        </a:buBlip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74663" indent="-1857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400">
          <a:solidFill>
            <a:schemeClr val="tx1"/>
          </a:solidFill>
          <a:latin typeface="+mn-lt"/>
          <a:ea typeface="+mn-ea"/>
        </a:defRPr>
      </a:lvl2pPr>
      <a:lvl3pPr marL="760413" indent="-952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200">
          <a:solidFill>
            <a:schemeClr val="tx1"/>
          </a:solidFill>
          <a:latin typeface="+mn-lt"/>
          <a:ea typeface="+mn-ea"/>
        </a:defRPr>
      </a:lvl3pPr>
      <a:lvl4pPr marL="1046163" indent="-952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000">
          <a:solidFill>
            <a:schemeClr val="tx1"/>
          </a:solidFill>
          <a:latin typeface="+mn-lt"/>
          <a:ea typeface="+mn-ea"/>
        </a:defRPr>
      </a:lvl4pPr>
      <a:lvl5pPr marL="1333500" indent="-968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000">
          <a:solidFill>
            <a:schemeClr val="tx1"/>
          </a:solidFill>
          <a:latin typeface="+mn-lt"/>
          <a:ea typeface="+mn-ea"/>
        </a:defRPr>
      </a:lvl5pPr>
      <a:lvl6pPr marL="1790700" indent="-968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000">
          <a:solidFill>
            <a:schemeClr val="tx1"/>
          </a:solidFill>
          <a:latin typeface="+mn-lt"/>
          <a:ea typeface="+mn-ea"/>
        </a:defRPr>
      </a:lvl6pPr>
      <a:lvl7pPr marL="2247900" indent="-968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000">
          <a:solidFill>
            <a:schemeClr val="tx1"/>
          </a:solidFill>
          <a:latin typeface="+mn-lt"/>
          <a:ea typeface="+mn-ea"/>
        </a:defRPr>
      </a:lvl7pPr>
      <a:lvl8pPr marL="2705100" indent="-968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000">
          <a:solidFill>
            <a:schemeClr val="tx1"/>
          </a:solidFill>
          <a:latin typeface="+mn-lt"/>
          <a:ea typeface="+mn-ea"/>
        </a:defRPr>
      </a:lvl8pPr>
      <a:lvl9pPr marL="3162300" indent="-968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Times" pitchFamily="1" charset="0"/>
        <a:buChar char="•"/>
        <a:defRPr sz="1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/>
          <p:cNvSpPr>
            <a:spLocks noGrp="1"/>
          </p:cNvSpPr>
          <p:nvPr>
            <p:ph type="ctrTitle"/>
          </p:nvPr>
        </p:nvSpPr>
        <p:spPr>
          <a:xfrm>
            <a:off x="827584" y="220486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nn-NO" dirty="0" smtClean="0"/>
              <a:t>Småkraftpotensiale, </a:t>
            </a:r>
            <a:br>
              <a:rPr lang="nn-NO" dirty="0" smtClean="0"/>
            </a:br>
            <a:r>
              <a:rPr lang="nn-NO" dirty="0" err="1" smtClean="0"/>
              <a:t>vanndirektiv</a:t>
            </a:r>
            <a:r>
              <a:rPr lang="nn-NO" dirty="0" smtClean="0"/>
              <a:t> og </a:t>
            </a:r>
            <a:r>
              <a:rPr lang="nn-NO" dirty="0" err="1" smtClean="0"/>
              <a:t>vilkårsrevisjoner</a:t>
            </a:r>
            <a:endParaRPr lang="nn-NO" dirty="0"/>
          </a:p>
        </p:txBody>
      </p:sp>
      <p:pic>
        <p:nvPicPr>
          <p:cNvPr id="5" name="Bilde 1" descr="KAPITTELSKILLER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1001" cy="694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ktangel 3"/>
          <p:cNvSpPr/>
          <p:nvPr/>
        </p:nvSpPr>
        <p:spPr>
          <a:xfrm>
            <a:off x="897360" y="2776364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n-NO" b="1" dirty="0" err="1" smtClean="0">
                <a:solidFill>
                  <a:schemeClr val="accent2">
                    <a:lumMod val="75000"/>
                  </a:schemeClr>
                </a:solidFill>
              </a:rPr>
              <a:t>Dambyggerforeningen</a:t>
            </a:r>
            <a:r>
              <a:rPr lang="nn-NO" b="1" dirty="0" smtClean="0">
                <a:solidFill>
                  <a:schemeClr val="accent2">
                    <a:lumMod val="75000"/>
                  </a:schemeClr>
                </a:solidFill>
              </a:rPr>
              <a:t> 1. september 2017</a:t>
            </a:r>
            <a:endParaRPr lang="nn-NO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3400" y="188640"/>
            <a:ext cx="7010400" cy="533400"/>
          </a:xfrm>
        </p:spPr>
        <p:txBody>
          <a:bodyPr/>
          <a:lstStyle/>
          <a:p>
            <a:pPr algn="ctr"/>
            <a:r>
              <a:rPr lang="nb-NO" dirty="0"/>
              <a:t>Dam Zakariasvatn</a:t>
            </a:r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169" y="836712"/>
            <a:ext cx="4000500" cy="5334000"/>
          </a:xfrm>
        </p:spPr>
      </p:pic>
      <p:sp>
        <p:nvSpPr>
          <p:cNvPr id="3" name="TekstSylinder 2"/>
          <p:cNvSpPr txBox="1"/>
          <p:nvPr/>
        </p:nvSpPr>
        <p:spPr>
          <a:xfrm>
            <a:off x="2042169" y="6303196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Dam oppstrøms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782270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nn-NO" dirty="0" smtClean="0"/>
          </a:p>
          <a:p>
            <a:pPr marL="0" indent="0">
              <a:buNone/>
            </a:pPr>
            <a:endParaRPr lang="nn-NO" dirty="0" smtClean="0"/>
          </a:p>
          <a:p>
            <a:endParaRPr lang="nn-NO" dirty="0" smtClean="0"/>
          </a:p>
          <a:p>
            <a:endParaRPr lang="nn-NO" dirty="0" smtClean="0"/>
          </a:p>
          <a:p>
            <a:endParaRPr lang="nn-NO" dirty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66" y="379727"/>
            <a:ext cx="7488832" cy="5616624"/>
          </a:xfrm>
          <a:prstGeom prst="rect">
            <a:avLst/>
          </a:prstGeom>
        </p:spPr>
      </p:pic>
      <p:sp>
        <p:nvSpPr>
          <p:cNvPr id="2" name="TekstSylinder 1"/>
          <p:cNvSpPr txBox="1"/>
          <p:nvPr/>
        </p:nvSpPr>
        <p:spPr>
          <a:xfrm>
            <a:off x="368902" y="6167623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Dam nedstrøms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956980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7010400" cy="5257800"/>
          </a:xfrm>
        </p:spPr>
      </p:pic>
      <p:sp>
        <p:nvSpPr>
          <p:cNvPr id="3" name="TekstSylinder 2"/>
          <p:cNvSpPr txBox="1"/>
          <p:nvPr/>
        </p:nvSpPr>
        <p:spPr>
          <a:xfrm>
            <a:off x="539552" y="5949280"/>
            <a:ext cx="3249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Bilde fra juvet nedstrøms dam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4178555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Dam Zakariasvatn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3400" y="1340768"/>
            <a:ext cx="7010400" cy="5334000"/>
          </a:xfrm>
        </p:spPr>
        <p:txBody>
          <a:bodyPr/>
          <a:lstStyle/>
          <a:p>
            <a:r>
              <a:rPr lang="nb-NO" dirty="0" smtClean="0"/>
              <a:t>Dammen sto ferdig i 1968</a:t>
            </a:r>
          </a:p>
          <a:p>
            <a:endParaRPr lang="nb-NO" dirty="0" smtClean="0"/>
          </a:p>
          <a:p>
            <a:r>
              <a:rPr lang="nb-NO" dirty="0" smtClean="0"/>
              <a:t>Dobbelt-krummet buedam i betong, 95 m høy</a:t>
            </a:r>
          </a:p>
          <a:p>
            <a:r>
              <a:rPr lang="nb-NO" dirty="0" smtClean="0"/>
              <a:t>(den høyeste av sitt slag i Nord-Europa i 1968)</a:t>
            </a:r>
          </a:p>
          <a:p>
            <a:endParaRPr lang="nb-NO" dirty="0" smtClean="0"/>
          </a:p>
          <a:p>
            <a:r>
              <a:rPr lang="nb-NO" dirty="0" smtClean="0"/>
              <a:t>Kronelengde: 145 m</a:t>
            </a:r>
          </a:p>
          <a:p>
            <a:endParaRPr lang="nb-NO" dirty="0" smtClean="0"/>
          </a:p>
          <a:p>
            <a:r>
              <a:rPr lang="nb-NO" dirty="0" smtClean="0"/>
              <a:t>Tre flomløp</a:t>
            </a:r>
          </a:p>
          <a:p>
            <a:endParaRPr lang="nb-NO" dirty="0" smtClean="0"/>
          </a:p>
          <a:p>
            <a:r>
              <a:rPr lang="nb-NO" dirty="0" smtClean="0"/>
              <a:t>HRV </a:t>
            </a:r>
            <a:r>
              <a:rPr lang="nb-NO" dirty="0" err="1" smtClean="0"/>
              <a:t>kote</a:t>
            </a:r>
            <a:r>
              <a:rPr lang="nb-NO" dirty="0" smtClean="0"/>
              <a:t> +450,0 og LRV </a:t>
            </a:r>
            <a:r>
              <a:rPr lang="nb-NO" dirty="0" err="1" smtClean="0"/>
              <a:t>kote</a:t>
            </a:r>
            <a:r>
              <a:rPr lang="nb-NO" dirty="0" smtClean="0"/>
              <a:t> +375,0</a:t>
            </a:r>
          </a:p>
          <a:p>
            <a:endParaRPr lang="nb-NO" dirty="0" smtClean="0"/>
          </a:p>
          <a:p>
            <a:r>
              <a:rPr lang="nb-NO" dirty="0" smtClean="0"/>
              <a:t>Magasin: 70 mill. m3</a:t>
            </a:r>
          </a:p>
          <a:p>
            <a:endParaRPr lang="nb-NO" dirty="0"/>
          </a:p>
          <a:p>
            <a:r>
              <a:rPr lang="nb-NO" dirty="0" smtClean="0"/>
              <a:t> </a:t>
            </a: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86262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7010400" cy="4994767"/>
          </a:xfrm>
        </p:spPr>
      </p:pic>
      <p:sp>
        <p:nvSpPr>
          <p:cNvPr id="5" name="TekstSylinder 4"/>
          <p:cNvSpPr txBox="1"/>
          <p:nvPr/>
        </p:nvSpPr>
        <p:spPr>
          <a:xfrm>
            <a:off x="611560" y="5805264"/>
            <a:ext cx="4070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Dam med tilløpstunnel og tappetunnel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3925636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3" y="742452"/>
            <a:ext cx="7010400" cy="4947645"/>
          </a:xfrm>
        </p:spPr>
      </p:pic>
      <p:sp>
        <p:nvSpPr>
          <p:cNvPr id="6" name="TekstSylinder 5"/>
          <p:cNvSpPr txBox="1"/>
          <p:nvPr/>
        </p:nvSpPr>
        <p:spPr>
          <a:xfrm>
            <a:off x="683568" y="6021288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Dam plan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84536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92696"/>
            <a:ext cx="7010400" cy="4939023"/>
          </a:xfrm>
        </p:spPr>
      </p:pic>
      <p:sp>
        <p:nvSpPr>
          <p:cNvPr id="5" name="TekstSylinder 4"/>
          <p:cNvSpPr txBox="1"/>
          <p:nvPr/>
        </p:nvSpPr>
        <p:spPr>
          <a:xfrm>
            <a:off x="611560" y="5949280"/>
            <a:ext cx="10518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 smtClean="0"/>
              <a:t>Dam snitt</a:t>
            </a:r>
            <a:endParaRPr lang="nb-NO" sz="1600" dirty="0"/>
          </a:p>
        </p:txBody>
      </p:sp>
    </p:spTree>
    <p:extLst>
      <p:ext uri="{BB962C8B-B14F-4D97-AF65-F5344CB8AC3E}">
        <p14:creationId xmlns:p14="http://schemas.microsoft.com/office/powerpoint/2010/main" val="2151040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332656"/>
            <a:ext cx="5401518" cy="5334000"/>
          </a:xfrm>
          <a:prstGeom prst="rect">
            <a:avLst/>
          </a:prstGeom>
        </p:spPr>
      </p:pic>
      <p:sp>
        <p:nvSpPr>
          <p:cNvPr id="5" name="TekstSylinder 4"/>
          <p:cNvSpPr txBox="1"/>
          <p:nvPr/>
        </p:nvSpPr>
        <p:spPr>
          <a:xfrm>
            <a:off x="1259632" y="6021288"/>
            <a:ext cx="3335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Nedslagsfelt </a:t>
            </a:r>
            <a:r>
              <a:rPr lang="nb-NO" sz="1800" dirty="0" err="1" smtClean="0"/>
              <a:t>Tafjordvassdraget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408461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2017 Dam Kolbeinsvatn: </a:t>
            </a:r>
            <a:endParaRPr lang="nb-NO" dirty="0"/>
          </a:p>
        </p:txBody>
      </p:sp>
      <p:pic>
        <p:nvPicPr>
          <p:cNvPr id="4" name="Plassholder for innhold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0" y="1724891"/>
            <a:ext cx="5760720" cy="4322618"/>
          </a:xfrm>
        </p:spPr>
      </p:pic>
      <p:sp>
        <p:nvSpPr>
          <p:cNvPr id="6" name="TekstSylinder 5"/>
          <p:cNvSpPr txBox="1"/>
          <p:nvPr/>
        </p:nvSpPr>
        <p:spPr>
          <a:xfrm>
            <a:off x="1189586" y="6309320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Oversiktsbilde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305290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lassholder for innhold 4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950" y="481171"/>
            <a:ext cx="7435850" cy="5176521"/>
          </a:xfrm>
          <a:prstGeom prst="rect">
            <a:avLst/>
          </a:prstGeom>
        </p:spPr>
      </p:pic>
      <p:sp>
        <p:nvSpPr>
          <p:cNvPr id="11" name="TekstSylinder 10"/>
          <p:cNvSpPr txBox="1"/>
          <p:nvPr/>
        </p:nvSpPr>
        <p:spPr>
          <a:xfrm>
            <a:off x="251520" y="594928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Oversiktskart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3372835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lassholder for innhold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388" y="979661"/>
            <a:ext cx="7364412" cy="4782791"/>
          </a:xfrm>
          <a:prstGeom prst="rect">
            <a:avLst/>
          </a:prstGeom>
        </p:spPr>
      </p:pic>
      <p:sp>
        <p:nvSpPr>
          <p:cNvPr id="10" name="TekstSylinder 9"/>
          <p:cNvSpPr txBox="1"/>
          <p:nvPr/>
        </p:nvSpPr>
        <p:spPr>
          <a:xfrm>
            <a:off x="395536" y="6021288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 smtClean="0"/>
              <a:t>Oversikt tilkomstvei</a:t>
            </a:r>
            <a:endParaRPr lang="nb-NO" sz="1400" dirty="0"/>
          </a:p>
        </p:txBody>
      </p:sp>
    </p:spTree>
    <p:extLst>
      <p:ext uri="{BB962C8B-B14F-4D97-AF65-F5344CB8AC3E}">
        <p14:creationId xmlns:p14="http://schemas.microsoft.com/office/powerpoint/2010/main" val="2043735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ssholder for innhold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548680"/>
            <a:ext cx="7010400" cy="4912562"/>
          </a:xfrm>
          <a:prstGeom prst="rect">
            <a:avLst/>
          </a:prstGeom>
        </p:spPr>
      </p:pic>
      <p:sp>
        <p:nvSpPr>
          <p:cNvPr id="7" name="TekstSylinder 6"/>
          <p:cNvSpPr txBox="1"/>
          <p:nvPr/>
        </p:nvSpPr>
        <p:spPr>
          <a:xfrm>
            <a:off x="539552" y="5733256"/>
            <a:ext cx="2586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Tilkomst langs magasin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73068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548680"/>
            <a:ext cx="7010400" cy="4933805"/>
          </a:xfrm>
          <a:prstGeom prst="rect">
            <a:avLst/>
          </a:prstGeom>
        </p:spPr>
      </p:pic>
      <p:sp>
        <p:nvSpPr>
          <p:cNvPr id="5" name="TekstSylinder 4"/>
          <p:cNvSpPr txBox="1"/>
          <p:nvPr/>
        </p:nvSpPr>
        <p:spPr>
          <a:xfrm>
            <a:off x="539552" y="5805264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Anleggsområde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983651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404664"/>
            <a:ext cx="7010400" cy="4971699"/>
          </a:xfrm>
          <a:prstGeom prst="rect">
            <a:avLst/>
          </a:prstGeom>
        </p:spPr>
      </p:pic>
      <p:sp>
        <p:nvSpPr>
          <p:cNvPr id="6" name="TekstSylinder 5"/>
          <p:cNvSpPr txBox="1"/>
          <p:nvPr/>
        </p:nvSpPr>
        <p:spPr>
          <a:xfrm>
            <a:off x="611560" y="5517232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Oversikt plan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822991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sz="1800" dirty="0" err="1" smtClean="0"/>
              <a:t>Hoveddata</a:t>
            </a:r>
            <a:r>
              <a:rPr lang="nb-NO" sz="1800" dirty="0" smtClean="0"/>
              <a:t> for anlegget</a:t>
            </a:r>
            <a:endParaRPr lang="nb-NO" sz="18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3400" y="1095734"/>
            <a:ext cx="7010400" cy="409600"/>
          </a:xfrm>
        </p:spPr>
        <p:txBody>
          <a:bodyPr/>
          <a:lstStyle/>
          <a:p>
            <a:r>
              <a:rPr lang="nb-NO" dirty="0" smtClean="0"/>
              <a:t>Dammen er bygget i 1924, bygget om i 1972 og utbedret i 1981.</a:t>
            </a:r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683568" y="170080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  <p:graphicFrame>
        <p:nvGraphicFramePr>
          <p:cNvPr id="9" name="Tabell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203310"/>
              </p:ext>
            </p:extLst>
          </p:nvPr>
        </p:nvGraphicFramePr>
        <p:xfrm>
          <a:off x="695908" y="1505334"/>
          <a:ext cx="60960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Dam </a:t>
                      </a:r>
                      <a:r>
                        <a:rPr lang="nb-NO" dirty="0" err="1" smtClean="0"/>
                        <a:t>Kolbeinsvatn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Nedbørsfelt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11,9 km2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HRV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1111,40 </a:t>
                      </a:r>
                      <a:r>
                        <a:rPr lang="nb-NO" dirty="0" err="1" smtClean="0"/>
                        <a:t>moh</a:t>
                      </a:r>
                      <a:r>
                        <a:rPr lang="nb-NO" dirty="0" smtClean="0"/>
                        <a:t>*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LRV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1102,00*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Magasinvolum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25,7m3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Magasinareal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3,08 km2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* Lokalt høydegrunnlag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b="1" dirty="0" smtClean="0"/>
                        <a:t>Fyllingsdam</a:t>
                      </a:r>
                      <a:endParaRPr lang="nb-NO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Kronelengde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err="1" smtClean="0"/>
                        <a:t>ca</a:t>
                      </a:r>
                      <a:r>
                        <a:rPr lang="nb-NO" dirty="0" smtClean="0"/>
                        <a:t> 100 m etter ombygging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Største </a:t>
                      </a:r>
                      <a:r>
                        <a:rPr lang="nb-NO" dirty="0" err="1" smtClean="0"/>
                        <a:t>damhøyde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err="1" smtClean="0"/>
                        <a:t>ca</a:t>
                      </a:r>
                      <a:r>
                        <a:rPr lang="nb-NO" dirty="0" smtClean="0"/>
                        <a:t> 5 m etter ombygging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Oppdemt magasinvolum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6,4 mill. m3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Bruddkonsekvensklasse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9168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ssholder for inn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1122677"/>
              </p:ext>
            </p:extLst>
          </p:nvPr>
        </p:nvGraphicFramePr>
        <p:xfrm>
          <a:off x="539552" y="836712"/>
          <a:ext cx="70104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162"/>
                <a:gridCol w="3770238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b="1" dirty="0" err="1" smtClean="0"/>
                        <a:t>Overløpsdam</a:t>
                      </a:r>
                      <a:endParaRPr lang="nb-NO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Kronelengde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50 m overløp og 44 m vanger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Største </a:t>
                      </a:r>
                      <a:r>
                        <a:rPr lang="nb-NO" dirty="0" err="1" smtClean="0"/>
                        <a:t>damhøyde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err="1" smtClean="0"/>
                        <a:t>ca</a:t>
                      </a:r>
                      <a:r>
                        <a:rPr lang="nb-NO" dirty="0" smtClean="0"/>
                        <a:t> 1,5 m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Oppdemt magasinvolum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4,5 mill. m3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Bruddkonsekvensklasse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b="1" dirty="0" smtClean="0"/>
                        <a:t>Tappetunnel</a:t>
                      </a:r>
                      <a:endParaRPr lang="nb-NO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Lengde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270 m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Tappekapasitet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4,7 m3/s</a:t>
                      </a:r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 smtClean="0"/>
                        <a:t>Bruddkonsekvensklasse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0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685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Sylinder 5"/>
          <p:cNvSpPr txBox="1"/>
          <p:nvPr/>
        </p:nvSpPr>
        <p:spPr>
          <a:xfrm>
            <a:off x="1115617" y="5647185"/>
            <a:ext cx="3057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Fyllingsdam før restaurering</a:t>
            </a:r>
            <a:endParaRPr lang="nb-NO" sz="1800" dirty="0"/>
          </a:p>
        </p:txBody>
      </p:sp>
      <p:pic>
        <p:nvPicPr>
          <p:cNvPr id="5" name="Bild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7" y="1196753"/>
            <a:ext cx="5832647" cy="432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211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3400" y="260648"/>
            <a:ext cx="7010400" cy="533400"/>
          </a:xfrm>
        </p:spPr>
        <p:txBody>
          <a:bodyPr>
            <a:normAutofit/>
          </a:bodyPr>
          <a:lstStyle/>
          <a:p>
            <a:r>
              <a:rPr lang="nb-NO" u="sng" dirty="0"/>
              <a:t>Følgende tiltak er planlagt på fyllingsdam</a:t>
            </a:r>
            <a:r>
              <a:rPr lang="nb-NO" u="sng" dirty="0" smtClean="0"/>
              <a:t>: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3400" y="1124744"/>
            <a:ext cx="7010400" cy="5544616"/>
          </a:xfrm>
        </p:spPr>
        <p:txBody>
          <a:bodyPr>
            <a:normAutofit/>
          </a:bodyPr>
          <a:lstStyle/>
          <a:p>
            <a:r>
              <a:rPr lang="nb-NO" dirty="0" smtClean="0"/>
              <a:t>Topp </a:t>
            </a:r>
            <a:r>
              <a:rPr lang="nb-NO" dirty="0"/>
              <a:t>tettekjerne skal heves </a:t>
            </a:r>
            <a:r>
              <a:rPr lang="nb-NO" dirty="0" err="1"/>
              <a:t>ca</a:t>
            </a:r>
            <a:r>
              <a:rPr lang="nb-NO" dirty="0"/>
              <a:t> 0,6 m </a:t>
            </a:r>
            <a:endParaRPr lang="nb-NO" dirty="0" smtClean="0"/>
          </a:p>
          <a:p>
            <a:r>
              <a:rPr lang="nb-NO" dirty="0" smtClean="0"/>
              <a:t>Topp </a:t>
            </a:r>
            <a:r>
              <a:rPr lang="nb-NO" dirty="0"/>
              <a:t>dam skal heves </a:t>
            </a:r>
            <a:r>
              <a:rPr lang="nb-NO" dirty="0" err="1"/>
              <a:t>ca</a:t>
            </a:r>
            <a:r>
              <a:rPr lang="nb-NO" dirty="0"/>
              <a:t> 1,4 m </a:t>
            </a:r>
            <a:endParaRPr lang="nb-NO" dirty="0" smtClean="0"/>
          </a:p>
          <a:p>
            <a:r>
              <a:rPr lang="nb-NO" dirty="0" smtClean="0"/>
              <a:t>Eksisterende </a:t>
            </a:r>
            <a:r>
              <a:rPr lang="nb-NO" dirty="0" err="1" smtClean="0"/>
              <a:t>damtopp</a:t>
            </a:r>
            <a:r>
              <a:rPr lang="nb-NO" dirty="0" smtClean="0"/>
              <a:t> </a:t>
            </a:r>
            <a:r>
              <a:rPr lang="nb-NO" dirty="0"/>
              <a:t>og oppstrøms plastring graves av og erstattes av ny støttefylling og </a:t>
            </a:r>
            <a:r>
              <a:rPr lang="nb-NO" dirty="0" smtClean="0"/>
              <a:t>plastring</a:t>
            </a:r>
          </a:p>
          <a:p>
            <a:r>
              <a:rPr lang="nb-NO" dirty="0" smtClean="0"/>
              <a:t>Nedstrøms </a:t>
            </a:r>
            <a:r>
              <a:rPr lang="nb-NO" dirty="0" err="1"/>
              <a:t>damside</a:t>
            </a:r>
            <a:r>
              <a:rPr lang="nb-NO" dirty="0"/>
              <a:t> </a:t>
            </a:r>
            <a:r>
              <a:rPr lang="nb-NO" dirty="0" smtClean="0"/>
              <a:t>plastres</a:t>
            </a:r>
          </a:p>
          <a:p>
            <a:endParaRPr lang="nb-NO" dirty="0"/>
          </a:p>
          <a:p>
            <a:r>
              <a:rPr lang="nb-NO" b="1" dirty="0" smtClean="0"/>
              <a:t>Mengder</a:t>
            </a:r>
            <a:r>
              <a:rPr lang="nb-NO" b="1" dirty="0"/>
              <a:t> </a:t>
            </a:r>
            <a:r>
              <a:rPr lang="nb-NO" b="1" dirty="0" smtClean="0"/>
              <a:t>fyllingsdam:</a:t>
            </a:r>
          </a:p>
          <a:p>
            <a:pPr marL="0" indent="0">
              <a:buNone/>
            </a:pPr>
            <a:r>
              <a:rPr lang="nb-NO" dirty="0" smtClean="0"/>
              <a:t> </a:t>
            </a:r>
            <a:r>
              <a:rPr lang="nb-NO" dirty="0" err="1" smtClean="0"/>
              <a:t>ca</a:t>
            </a:r>
            <a:r>
              <a:rPr lang="nb-NO" dirty="0" smtClean="0"/>
              <a:t> 150 m3 tettekjerne </a:t>
            </a:r>
          </a:p>
          <a:p>
            <a:pPr marL="0" indent="0">
              <a:buNone/>
            </a:pPr>
            <a:r>
              <a:rPr lang="nb-NO" dirty="0" smtClean="0"/>
              <a:t> </a:t>
            </a:r>
            <a:r>
              <a:rPr lang="nb-NO" dirty="0" err="1" smtClean="0"/>
              <a:t>ca</a:t>
            </a:r>
            <a:r>
              <a:rPr lang="nb-NO" dirty="0" smtClean="0"/>
              <a:t> 1000 m3 støttefylling </a:t>
            </a:r>
          </a:p>
          <a:p>
            <a:pPr marL="0" indent="0">
              <a:buNone/>
            </a:pPr>
            <a:r>
              <a:rPr lang="nb-NO" dirty="0" smtClean="0"/>
              <a:t> </a:t>
            </a:r>
            <a:r>
              <a:rPr lang="nb-NO" dirty="0" err="1" smtClean="0"/>
              <a:t>ca</a:t>
            </a:r>
            <a:r>
              <a:rPr lang="nb-NO" dirty="0" smtClean="0"/>
              <a:t> 2000 m3 plastring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 smtClean="0"/>
              <a:t>Alle masser hentes fra magasinet. </a:t>
            </a:r>
          </a:p>
          <a:p>
            <a:pPr marL="0" indent="0">
              <a:buNone/>
            </a:pPr>
            <a:r>
              <a:rPr lang="nb-NO" dirty="0" smtClean="0"/>
              <a:t>Tettekjerne og støttefylling er siktet ut fra stedlige masser.</a:t>
            </a:r>
          </a:p>
          <a:p>
            <a:pPr marL="0" indent="0">
              <a:buNone/>
            </a:pPr>
            <a:r>
              <a:rPr lang="nb-NO" dirty="0" err="1" smtClean="0"/>
              <a:t>Plastringsstein</a:t>
            </a:r>
            <a:r>
              <a:rPr lang="nb-NO" dirty="0" smtClean="0"/>
              <a:t> blir plukka fra magasinet. 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b="1" dirty="0" smtClean="0"/>
              <a:t>Utfordringer:</a:t>
            </a:r>
          </a:p>
          <a:p>
            <a:pPr marL="0" indent="0">
              <a:buNone/>
            </a:pPr>
            <a:r>
              <a:rPr lang="nb-NO" dirty="0" smtClean="0"/>
              <a:t>Finne egna </a:t>
            </a:r>
            <a:r>
              <a:rPr lang="nb-NO" dirty="0" err="1" smtClean="0"/>
              <a:t>plastringsstein</a:t>
            </a:r>
            <a:r>
              <a:rPr lang="nb-NO" dirty="0" smtClean="0"/>
              <a:t> i magasinet.</a:t>
            </a:r>
          </a:p>
          <a:p>
            <a:pPr marL="0" indent="0">
              <a:buNone/>
            </a:pPr>
            <a:r>
              <a:rPr lang="nb-NO" dirty="0" smtClean="0"/>
              <a:t>Kort sesong. Vinteren kan komme tidlig.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25941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Sylinder 4"/>
          <p:cNvSpPr txBox="1"/>
          <p:nvPr/>
        </p:nvSpPr>
        <p:spPr>
          <a:xfrm>
            <a:off x="539552" y="6093296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/>
              <a:t>Snitt av fyllingsdam</a:t>
            </a:r>
          </a:p>
        </p:txBody>
      </p:sp>
      <p:pic>
        <p:nvPicPr>
          <p:cNvPr id="6" name="Plassholder for innhold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764704"/>
            <a:ext cx="7010400" cy="514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71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188" y="584374"/>
            <a:ext cx="7010400" cy="4974877"/>
          </a:xfrm>
          <a:prstGeom prst="rect">
            <a:avLst/>
          </a:prstGeom>
        </p:spPr>
      </p:pic>
      <p:sp>
        <p:nvSpPr>
          <p:cNvPr id="5" name="TekstSylinder 4"/>
          <p:cNvSpPr txBox="1"/>
          <p:nvPr/>
        </p:nvSpPr>
        <p:spPr>
          <a:xfrm>
            <a:off x="755576" y="5877272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Plan og 3D-illustrasjon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1091236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3" y="442913"/>
            <a:ext cx="7010400" cy="5257800"/>
          </a:xfrm>
        </p:spPr>
      </p:pic>
      <p:sp>
        <p:nvSpPr>
          <p:cNvPr id="5" name="TekstSylinder 4"/>
          <p:cNvSpPr txBox="1"/>
          <p:nvPr/>
        </p:nvSpPr>
        <p:spPr>
          <a:xfrm>
            <a:off x="433127" y="5877272"/>
            <a:ext cx="3480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Oppstrøms dam før restaurering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4873818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lassholder for innhold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48680"/>
            <a:ext cx="5115520" cy="3836640"/>
          </a:xfrm>
        </p:spPr>
      </p:pic>
      <p:sp>
        <p:nvSpPr>
          <p:cNvPr id="9" name="TekstSylinder 8"/>
          <p:cNvSpPr txBox="1"/>
          <p:nvPr/>
        </p:nvSpPr>
        <p:spPr>
          <a:xfrm>
            <a:off x="1691680" y="4941168"/>
            <a:ext cx="3544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Oppstrøms dam, plastring fjernet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9680910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assholder for innhold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404813"/>
            <a:ext cx="4000500" cy="5334000"/>
          </a:xfrm>
        </p:spPr>
      </p:pic>
      <p:sp>
        <p:nvSpPr>
          <p:cNvPr id="4" name="TekstSylinder 3"/>
          <p:cNvSpPr txBox="1"/>
          <p:nvPr/>
        </p:nvSpPr>
        <p:spPr>
          <a:xfrm>
            <a:off x="1952334" y="6021288"/>
            <a:ext cx="308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Start på plastring oppstrøms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12061726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1035496"/>
            <a:ext cx="4926477" cy="8762562"/>
          </a:xfrm>
        </p:spPr>
      </p:pic>
    </p:spTree>
    <p:extLst>
      <p:ext uri="{BB962C8B-B14F-4D97-AF65-F5344CB8AC3E}">
        <p14:creationId xmlns:p14="http://schemas.microsoft.com/office/powerpoint/2010/main" val="12992183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7010400" cy="5257800"/>
          </a:xfrm>
        </p:spPr>
      </p:pic>
      <p:sp>
        <p:nvSpPr>
          <p:cNvPr id="6" name="TekstSylinder 5"/>
          <p:cNvSpPr txBox="1"/>
          <p:nvPr/>
        </p:nvSpPr>
        <p:spPr>
          <a:xfrm>
            <a:off x="539552" y="6021288"/>
            <a:ext cx="308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/>
              <a:t>Start på plastring </a:t>
            </a:r>
            <a:r>
              <a:rPr lang="nb-NO" sz="1800" dirty="0" smtClean="0"/>
              <a:t>nedstrøms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9182262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6701" y="1071414"/>
            <a:ext cx="5334000" cy="4000500"/>
          </a:xfrm>
        </p:spPr>
      </p:pic>
      <p:sp>
        <p:nvSpPr>
          <p:cNvPr id="5" name="TekstSylinder 4"/>
          <p:cNvSpPr txBox="1"/>
          <p:nvPr/>
        </p:nvSpPr>
        <p:spPr>
          <a:xfrm>
            <a:off x="2033451" y="5877272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smtClean="0"/>
              <a:t>Nedstrøms plastring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12774844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160318" y="533400"/>
            <a:ext cx="6383482" cy="533400"/>
          </a:xfrm>
        </p:spPr>
        <p:txBody>
          <a:bodyPr/>
          <a:lstStyle/>
          <a:p>
            <a:r>
              <a:rPr lang="nb-NO" dirty="0" err="1" smtClean="0"/>
              <a:t>Overløpsdam</a:t>
            </a:r>
            <a:r>
              <a:rPr lang="nb-NO" dirty="0" smtClean="0"/>
              <a:t>:</a:t>
            </a:r>
            <a:endParaRPr lang="nb-NO" dirty="0"/>
          </a:p>
        </p:txBody>
      </p:sp>
      <p:pic>
        <p:nvPicPr>
          <p:cNvPr id="4" name="Plassholder for innhold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318" y="1726969"/>
            <a:ext cx="5756564" cy="4318462"/>
          </a:xfrm>
          <a:prstGeom prst="rect">
            <a:avLst/>
          </a:prstGeom>
        </p:spPr>
      </p:pic>
      <p:sp>
        <p:nvSpPr>
          <p:cNvPr id="5" name="TekstSylinder 4"/>
          <p:cNvSpPr txBox="1"/>
          <p:nvPr/>
        </p:nvSpPr>
        <p:spPr>
          <a:xfrm>
            <a:off x="1151988" y="6165304"/>
            <a:ext cx="3211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800" dirty="0" err="1" smtClean="0"/>
              <a:t>Overløpsdam</a:t>
            </a:r>
            <a:r>
              <a:rPr lang="nb-NO" sz="1800" dirty="0" smtClean="0"/>
              <a:t> før restaurering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32485870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u="sng" dirty="0"/>
              <a:t>Følgende tiltak er planlagt på </a:t>
            </a:r>
            <a:r>
              <a:rPr lang="nb-NO" u="sng" dirty="0" err="1"/>
              <a:t>overløpsdam</a:t>
            </a:r>
            <a:r>
              <a:rPr lang="nb-NO" u="sng" dirty="0"/>
              <a:t>: 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nb-NO" u="sng" dirty="0"/>
          </a:p>
          <a:p>
            <a:r>
              <a:rPr lang="nb-NO" dirty="0"/>
              <a:t>For å hindre bølgeoverskylling over brystning skal det etableres et </a:t>
            </a:r>
            <a:r>
              <a:rPr lang="nb-NO" dirty="0" err="1"/>
              <a:t>hoisontalt</a:t>
            </a:r>
            <a:r>
              <a:rPr lang="nb-NO" dirty="0"/>
              <a:t> belte med stein/blokk i en bredde på </a:t>
            </a:r>
            <a:r>
              <a:rPr lang="nb-NO" dirty="0" err="1"/>
              <a:t>ca</a:t>
            </a:r>
            <a:r>
              <a:rPr lang="nb-NO" dirty="0"/>
              <a:t> 5 m i nivå med HRV på begge sider av selve overløpet. </a:t>
            </a:r>
            <a:endParaRPr lang="nb-NO" dirty="0" smtClean="0"/>
          </a:p>
          <a:p>
            <a:endParaRPr lang="nb-NO" dirty="0"/>
          </a:p>
          <a:p>
            <a:r>
              <a:rPr lang="nb-NO" dirty="0"/>
              <a:t>Det etableres </a:t>
            </a:r>
            <a:r>
              <a:rPr lang="nb-NO" dirty="0" err="1"/>
              <a:t>løsmassetetting</a:t>
            </a:r>
            <a:r>
              <a:rPr lang="nb-NO" dirty="0"/>
              <a:t> i dammens vederlag mot terreng til over nivå for dimensjonerende </a:t>
            </a:r>
            <a:r>
              <a:rPr lang="nb-NO" dirty="0" smtClean="0"/>
              <a:t>flom. </a:t>
            </a:r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r>
              <a:rPr lang="nb-NO" b="1" dirty="0"/>
              <a:t> </a:t>
            </a:r>
            <a:r>
              <a:rPr lang="nb-NO" b="1" dirty="0" smtClean="0"/>
              <a:t> Mengder oppstrøms </a:t>
            </a:r>
            <a:r>
              <a:rPr lang="nb-NO" b="1" dirty="0" err="1"/>
              <a:t>overløpsterskel</a:t>
            </a:r>
            <a:r>
              <a:rPr lang="nb-NO" b="1" dirty="0"/>
              <a:t>:</a:t>
            </a:r>
          </a:p>
          <a:p>
            <a:pPr marL="0" indent="0">
              <a:buNone/>
            </a:pPr>
            <a:r>
              <a:rPr lang="nb-NO" dirty="0" smtClean="0"/>
              <a:t>  </a:t>
            </a:r>
            <a:r>
              <a:rPr lang="nb-NO" dirty="0" err="1" smtClean="0"/>
              <a:t>ca</a:t>
            </a:r>
            <a:r>
              <a:rPr lang="nb-NO" dirty="0" smtClean="0"/>
              <a:t> </a:t>
            </a:r>
            <a:r>
              <a:rPr lang="nb-NO" dirty="0"/>
              <a:t>400 m3 </a:t>
            </a:r>
            <a:r>
              <a:rPr lang="nb-NO" dirty="0" smtClean="0"/>
              <a:t>plastring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 smtClean="0"/>
              <a:t>  Masser </a:t>
            </a:r>
            <a:r>
              <a:rPr lang="nb-NO" dirty="0"/>
              <a:t>hentes fra </a:t>
            </a:r>
            <a:r>
              <a:rPr lang="nb-NO" dirty="0" smtClean="0"/>
              <a:t>magasinet. 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 smtClean="0"/>
              <a:t>  Arbeidene vil bli ferdige denne uka (uke 35).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585721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Sylinder 5"/>
          <p:cNvSpPr txBox="1"/>
          <p:nvPr/>
        </p:nvSpPr>
        <p:spPr>
          <a:xfrm>
            <a:off x="539552" y="602128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800" dirty="0"/>
              <a:t>Snitt av </a:t>
            </a:r>
            <a:r>
              <a:rPr lang="nb-NO" sz="1800" dirty="0" err="1"/>
              <a:t>overløpsterskel</a:t>
            </a:r>
            <a:endParaRPr lang="nb-NO" sz="1800" dirty="0"/>
          </a:p>
        </p:txBody>
      </p:sp>
      <p:pic>
        <p:nvPicPr>
          <p:cNvPr id="5" name="Plassholder for innhold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8313" y="647877"/>
            <a:ext cx="7010400" cy="513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401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Sylinder 4"/>
          <p:cNvSpPr txBox="1"/>
          <p:nvPr/>
        </p:nvSpPr>
        <p:spPr>
          <a:xfrm>
            <a:off x="971600" y="6231521"/>
            <a:ext cx="2874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i="1" dirty="0"/>
              <a:t>Bølgebryter ved </a:t>
            </a:r>
            <a:r>
              <a:rPr lang="nb-NO" sz="1600" i="1" dirty="0" err="1"/>
              <a:t>overløpsdam</a:t>
            </a:r>
            <a:endParaRPr lang="nb-NO" sz="1600" dirty="0"/>
          </a:p>
        </p:txBody>
      </p:sp>
      <p:pic>
        <p:nvPicPr>
          <p:cNvPr id="6" name="Plassholder for innhold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8313" y="635186"/>
            <a:ext cx="7010400" cy="501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7897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476250"/>
            <a:ext cx="4000500" cy="5334000"/>
          </a:xfrm>
        </p:spPr>
      </p:pic>
      <p:sp>
        <p:nvSpPr>
          <p:cNvPr id="6" name="TekstSylinder 5"/>
          <p:cNvSpPr txBox="1"/>
          <p:nvPr/>
        </p:nvSpPr>
        <p:spPr>
          <a:xfrm>
            <a:off x="1979712" y="6093296"/>
            <a:ext cx="3276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800" dirty="0" smtClean="0"/>
              <a:t>Bølgebryter ved </a:t>
            </a:r>
            <a:r>
              <a:rPr lang="nb-NO" sz="1800" dirty="0" err="1" smtClean="0"/>
              <a:t>overløpsdam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2547659659"/>
      </p:ext>
    </p:extLst>
  </p:cSld>
  <p:clrMapOvr>
    <a:masterClrMapping/>
  </p:clrMapOvr>
</p:sld>
</file>

<file path=ppt/theme/theme1.xml><?xml version="1.0" encoding="utf-8"?>
<a:theme xmlns:a="http://schemas.openxmlformats.org/drawingml/2006/main" name="Ny TAFJORD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Ny TAFJORD</Template>
  <TotalTime>5993</TotalTime>
  <Words>399</Words>
  <Application>Microsoft Office PowerPoint</Application>
  <PresentationFormat>Skjermfremvisning (4:3)</PresentationFormat>
  <Paragraphs>119</Paragraphs>
  <Slides>32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32</vt:i4>
      </vt:variant>
    </vt:vector>
  </HeadingPairs>
  <TitlesOfParts>
    <vt:vector size="36" baseType="lpstr">
      <vt:lpstr>ＭＳ Ｐゴシック</vt:lpstr>
      <vt:lpstr>Arial</vt:lpstr>
      <vt:lpstr>Times</vt:lpstr>
      <vt:lpstr>Ny TAFJORD</vt:lpstr>
      <vt:lpstr>Småkraftpotensiale,  vanndirektiv og vilkårsrevisjoner</vt:lpstr>
      <vt:lpstr>Dam Zakariasvatn</vt:lpstr>
      <vt:lpstr>PowerPoint-presentasjon</vt:lpstr>
      <vt:lpstr>PowerPoint-presentasjon</vt:lpstr>
      <vt:lpstr>Dam Zakariasvatn</vt:lpstr>
      <vt:lpstr>PowerPoint-presentasjon</vt:lpstr>
      <vt:lpstr>PowerPoint-presentasjon</vt:lpstr>
      <vt:lpstr>PowerPoint-presentasjon</vt:lpstr>
      <vt:lpstr>PowerPoint-presentasjon</vt:lpstr>
      <vt:lpstr>2017 Dam Kolbeinsvatn: 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Hoveddata for anlegget</vt:lpstr>
      <vt:lpstr>PowerPoint-presentasjon</vt:lpstr>
      <vt:lpstr>PowerPoint-presentasjon</vt:lpstr>
      <vt:lpstr>Følgende tiltak er planlagt på fyllingsdam: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Overløpsdam:</vt:lpstr>
      <vt:lpstr>Følgende tiltak er planlagt på overløpsdam: </vt:lpstr>
      <vt:lpstr>PowerPoint-presentasjon</vt:lpstr>
      <vt:lpstr>PowerPoint-presentasjon</vt:lpstr>
      <vt:lpstr>PowerPoint-presentasjon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Lysbilde 1</dc:title>
  <dc:creator>Frode Oksnes</dc:creator>
  <cp:lastModifiedBy>Frode Oksnes</cp:lastModifiedBy>
  <cp:revision>371</cp:revision>
  <cp:lastPrinted>2017-08-31T17:44:04Z</cp:lastPrinted>
  <dcterms:created xsi:type="dcterms:W3CDTF">2012-08-22T05:18:03Z</dcterms:created>
  <dcterms:modified xsi:type="dcterms:W3CDTF">2017-08-31T19:02:40Z</dcterms:modified>
</cp:coreProperties>
</file>