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0" r:id="rId2"/>
    <p:sldId id="262" r:id="rId3"/>
    <p:sldId id="263" r:id="rId4"/>
    <p:sldId id="261" r:id="rId5"/>
    <p:sldId id="265" r:id="rId6"/>
    <p:sldId id="267" r:id="rId7"/>
    <p:sldId id="268" r:id="rId8"/>
    <p:sldId id="269" r:id="rId9"/>
    <p:sldId id="274" r:id="rId10"/>
    <p:sldId id="270" r:id="rId11"/>
    <p:sldId id="266" r:id="rId12"/>
    <p:sldId id="277" r:id="rId13"/>
    <p:sldId id="271" r:id="rId14"/>
    <p:sldId id="272" r:id="rId15"/>
    <p:sldId id="273" r:id="rId16"/>
    <p:sldId id="275" r:id="rId17"/>
    <p:sldId id="276" r:id="rId18"/>
    <p:sldId id="278" r:id="rId1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9" autoAdjust="0"/>
    <p:restoredTop sz="90162" autoAdjust="0"/>
  </p:normalViewPr>
  <p:slideViewPr>
    <p:cSldViewPr snapToGrid="0" snapToObjects="1">
      <p:cViewPr varScale="1">
        <p:scale>
          <a:sx n="105" d="100"/>
          <a:sy n="105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CC667B-E401-8442-B9E1-9A2F412B0BD8}" type="datetimeFigureOut">
              <a:rPr lang="nb-NO"/>
              <a:pPr>
                <a:defRPr/>
              </a:pPr>
              <a:t>01.09.2017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7FCEDB3-2378-EA41-9855-D862E46C290D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4428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FCEDB3-2378-EA41-9855-D862E46C290D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27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4"/>
          <p:cNvSpPr>
            <a:spLocks noGrp="1"/>
          </p:cNvSpPr>
          <p:nvPr>
            <p:ph type="title" hasCustomPrompt="1"/>
          </p:nvPr>
        </p:nvSpPr>
        <p:spPr>
          <a:xfrm>
            <a:off x="1947338" y="2775214"/>
            <a:ext cx="5312834" cy="428008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nb-NO" dirty="0" smtClean="0"/>
              <a:t>Tekst</a:t>
            </a:r>
            <a:endParaRPr lang="nb-NO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947338" y="3287892"/>
            <a:ext cx="5312833" cy="43489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Tekst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947339" y="4040011"/>
            <a:ext cx="5312833" cy="434892"/>
          </a:xfrm>
        </p:spPr>
        <p:txBody>
          <a:bodyPr/>
          <a:lstStyle>
            <a:lvl1pPr marL="0" indent="0" algn="ctr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 smtClean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5704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98898"/>
            <a:ext cx="8229600" cy="4685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DA9F-51EE-5C42-B706-1B1F33F645F6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146A-DDAA-AA40-B88E-AD508C4EA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Bilde 8" descr="HVIT STRIP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43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46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844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446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844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998898"/>
            <a:ext cx="8229600" cy="4685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3079-B4B8-5F41-B30B-56920B3632BC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B015-85D9-3B4F-B4E7-43ED7449D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50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4466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8442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4466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8442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998898"/>
            <a:ext cx="8229600" cy="4685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C3079-B4B8-5F41-B30B-56920B3632BC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B015-85D9-3B4F-B4E7-43ED7449DF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Bilde 10" descr="HVIT STRIP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503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98898"/>
            <a:ext cx="8229600" cy="4685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E15E-D522-484F-AB2B-C0D0252DB29F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0BCF-505F-4A4D-9C25-FC966C4AF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7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200" y="998898"/>
            <a:ext cx="8229600" cy="4685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E15E-D522-484F-AB2B-C0D0252DB29F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20BCF-505F-4A4D-9C25-FC966C4AF4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Bilde 6" descr="HVIT STRIP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74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A681-F944-4945-9830-EF3007964DD5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5B8C-7BC8-A143-A879-4AD0D1FD9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379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8A681-F944-4945-9830-EF3007964DD5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5B8C-7BC8-A143-A879-4AD0D1FD9B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Bilde 5" descr="HVIT STRIP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76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985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9985"/>
            <a:ext cx="5111750" cy="50561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8162"/>
            <a:ext cx="3008313" cy="3698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624F-A6B5-F941-90F1-3ADCCDC1E9EE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A2CF1-F9A3-6E4C-A4F0-F4C53C95B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556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9985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9985"/>
            <a:ext cx="5111750" cy="505617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28162"/>
            <a:ext cx="3008313" cy="36980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624F-A6B5-F941-90F1-3ADCCDC1E9EE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A2CF1-F9A3-6E4C-A4F0-F4C53C95B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Bilde 8" descr="HVIT STRIP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25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388" y="516123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0388" y="5727970"/>
            <a:ext cx="5486400" cy="4442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69BD-D6D4-CE4A-8097-D1D6EDCEEDCB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7F6B-7D3E-C648-B65B-664BF4AA2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1028700" y="1061047"/>
            <a:ext cx="7086600" cy="3968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97861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9"/>
          <p:cNvSpPr>
            <a:spLocks noGrp="1"/>
          </p:cNvSpPr>
          <p:nvPr>
            <p:ph type="title" hasCustomPrompt="1"/>
          </p:nvPr>
        </p:nvSpPr>
        <p:spPr>
          <a:xfrm>
            <a:off x="0" y="2970389"/>
            <a:ext cx="9144000" cy="46831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nb-NO" dirty="0" smtClean="0"/>
              <a:t>Tekst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0712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688" y="5161232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28700" y="1061047"/>
            <a:ext cx="7086600" cy="396815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smtClean="0"/>
              <a:t>Klikk ikonet for å legge til et bilde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7688" y="5727970"/>
            <a:ext cx="5486400" cy="4442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969BD-D6D4-CE4A-8097-D1D6EDCEEDCB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5A7F6B-7D3E-C648-B65B-664BF4AA2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Bilde 8" descr="HVIT STRIP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06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7274-3FE4-AD4B-9BF9-BA1E70AE0990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E309-4774-DB4B-A5F5-E1922973EA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47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97274-3FE4-AD4B-9BF9-BA1E70AE0990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E309-4774-DB4B-A5F5-E1922973EA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Bilde 7" descr="HVIT STRIP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998898"/>
            <a:ext cx="8229600" cy="4685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DEDA-4AEA-184A-8D73-FC02686DC936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B63D-DBF2-CF48-9ED6-89F44DAA5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053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998898"/>
            <a:ext cx="8229600" cy="4685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DEDA-4AEA-184A-8D73-FC02686DC936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B63D-DBF2-CF48-9ED6-89F44DAA51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Bilde 7" descr="HVIT STRIP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4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28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1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526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AFFD-2317-744C-A84B-60D80A4245F9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9E36-C92B-8346-B22A-BD5F10975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491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52800"/>
            <a:ext cx="7772400" cy="136207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1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5261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4AFFD-2317-744C-A84B-60D80A4245F9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79E36-C92B-8346-B22A-BD5F109751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Bilde 7" descr="HVIT STRIP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998898"/>
            <a:ext cx="8229600" cy="46854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DA9F-51EE-5C42-B706-1B1F33F645F6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4146A-DDAA-AA40-B88E-AD508C4EAA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64D16CE6-083E-F444-85BA-B67D42439BB7}" type="datetimeFigureOut">
              <a:rPr lang="en-US"/>
              <a:pPr>
                <a:defRPr/>
              </a:pPr>
              <a:t>9/1/2017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Open Sans"/>
                <a:cs typeface="Open Sans"/>
              </a:defRPr>
            </a:lvl1pPr>
          </a:lstStyle>
          <a:p>
            <a:pPr>
              <a:defRPr/>
            </a:pPr>
            <a:fld id="{5419A9D7-424D-EC4A-825A-D77E905F80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98538"/>
            <a:ext cx="82296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530975" y="71438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fld id="{8E9B3FA9-E26D-D74F-A409-B84E36131087}" type="slidenum">
              <a:rPr lang="en-US" sz="1200" smtClean="0">
                <a:solidFill>
                  <a:schemeClr val="bg1"/>
                </a:solidFill>
              </a:rPr>
              <a:pPr algn="r" eaLnBrk="1" hangingPunct="1">
                <a:defRPr/>
              </a:pPr>
              <a:t>‹#›</a:t>
            </a:fld>
            <a:endParaRPr lang="en-US" sz="1200" smtClean="0">
              <a:solidFill>
                <a:schemeClr val="bg1"/>
              </a:solidFill>
            </a:endParaRPr>
          </a:p>
        </p:txBody>
      </p:sp>
      <p:sp>
        <p:nvSpPr>
          <p:cNvPr id="1032" name="Rektangel 7"/>
          <p:cNvSpPr>
            <a:spLocks noChangeArrowheads="1"/>
          </p:cNvSpPr>
          <p:nvPr/>
        </p:nvSpPr>
        <p:spPr bwMode="auto">
          <a:xfrm>
            <a:off x="8374063" y="161925"/>
            <a:ext cx="4572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fld id="{B805BE4E-99D9-9349-B882-DF2F0C317C97}" type="slidenum">
              <a:rPr lang="en-US" sz="1200">
                <a:solidFill>
                  <a:schemeClr val="bg1"/>
                </a:solidFill>
              </a:rPr>
              <a:pPr/>
              <a:t>‹#›</a:t>
            </a:fld>
            <a:endParaRPr lang="nb-NO" sz="1200"/>
          </a:p>
        </p:txBody>
      </p:sp>
      <p:pic>
        <p:nvPicPr>
          <p:cNvPr id="2" name="Bilde 1" descr="BLÅ STRIPE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8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49" r:id="rId3"/>
    <p:sldLayoutId id="2147483661" r:id="rId4"/>
    <p:sldLayoutId id="2147483650" r:id="rId5"/>
    <p:sldLayoutId id="2147483670" r:id="rId6"/>
    <p:sldLayoutId id="2147483651" r:id="rId7"/>
    <p:sldLayoutId id="2147483669" r:id="rId8"/>
    <p:sldLayoutId id="2147483652" r:id="rId9"/>
    <p:sldLayoutId id="2147483668" r:id="rId10"/>
    <p:sldLayoutId id="2147483653" r:id="rId11"/>
    <p:sldLayoutId id="2147483667" r:id="rId12"/>
    <p:sldLayoutId id="2147483654" r:id="rId13"/>
    <p:sldLayoutId id="2147483666" r:id="rId14"/>
    <p:sldLayoutId id="2147483655" r:id="rId15"/>
    <p:sldLayoutId id="2147483665" r:id="rId16"/>
    <p:sldLayoutId id="2147483656" r:id="rId17"/>
    <p:sldLayoutId id="2147483664" r:id="rId18"/>
    <p:sldLayoutId id="2147483657" r:id="rId19"/>
    <p:sldLayoutId id="2147483663" r:id="rId20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Open Sans"/>
          <a:ea typeface="MS PGothic" pitchFamily="34" charset="-128"/>
          <a:cs typeface="Open San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Open Sans" charset="0"/>
          <a:ea typeface="MS PGothic" pitchFamily="34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Open Sans" charset="0"/>
          <a:ea typeface="MS PGothic" pitchFamily="34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Open Sans" charset="0"/>
          <a:ea typeface="MS PGothic" pitchFamily="34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Open Sans" charset="0"/>
          <a:ea typeface="MS PGothic" pitchFamily="34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Open Sans"/>
          <a:ea typeface="MS PGothic" pitchFamily="34" charset="-128"/>
          <a:cs typeface="Open San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Open Sans"/>
          <a:ea typeface="MS PGothic" pitchFamily="34" charset="-128"/>
          <a:cs typeface="Open San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Open Sans"/>
          <a:ea typeface="MS PGothic" pitchFamily="34" charset="-128"/>
          <a:cs typeface="Open San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Open Sans"/>
          <a:ea typeface="MS PGothic" pitchFamily="34" charset="-128"/>
          <a:cs typeface="Open San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chemeClr val="tx1"/>
          </a:solidFill>
          <a:latin typeface="Open Sans"/>
          <a:ea typeface="MS PGothic" pitchFamily="34" charset="-128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p.no/video/2017/04/08/Se-byggingen-av-Zakariasdammen-14568166.ece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tif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>
                <a:latin typeface="Arial" panose="020B0604020202020204" pitchFamily="34" charset="0"/>
                <a:cs typeface="Arial" panose="020B0604020202020204" pitchFamily="34" charset="0"/>
              </a:rPr>
              <a:t>Nye tanker – nye tider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nb-NO" dirty="0" smtClean="0"/>
              <a:t>TAFJORD-konsernet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nb-NO" dirty="0" smtClean="0"/>
              <a:t>Martin Emblem, krafthandler/business </a:t>
            </a:r>
            <a:r>
              <a:rPr lang="nb-NO" dirty="0" err="1" smtClean="0"/>
              <a:t>controller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128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/>
              <a:t>Mørenett AS - landets 7. største nettselskap</a:t>
            </a:r>
          </a:p>
          <a:p>
            <a:r>
              <a:rPr lang="nb-NO" sz="1800"/>
              <a:t>Etablert 1. januar 2014</a:t>
            </a:r>
          </a:p>
          <a:p>
            <a:r>
              <a:rPr lang="nb-NO" sz="1800"/>
              <a:t>Konsesjon i 12 kommuner på Sunnmøre og Nordre Sunnfjord</a:t>
            </a:r>
          </a:p>
          <a:p>
            <a:r>
              <a:rPr lang="nb-NO" sz="1800"/>
              <a:t>Betjener </a:t>
            </a:r>
            <a:r>
              <a:rPr lang="nb-NO" sz="1800" smtClean="0"/>
              <a:t>62 </a:t>
            </a:r>
            <a:r>
              <a:rPr lang="nb-NO" sz="1800"/>
              <a:t>000 kunder</a:t>
            </a:r>
          </a:p>
          <a:p>
            <a:r>
              <a:rPr lang="nb-NO" sz="1800"/>
              <a:t>240 medarbeidere</a:t>
            </a:r>
          </a:p>
          <a:p>
            <a:r>
              <a:rPr lang="nb-NO" sz="1800"/>
              <a:t>Felleseid selskap:</a:t>
            </a:r>
          </a:p>
          <a:p>
            <a:pPr lvl="1"/>
            <a:r>
              <a:rPr lang="nb-NO" sz="1600"/>
              <a:t>TAFJORD	53,7%</a:t>
            </a:r>
          </a:p>
          <a:p>
            <a:pPr lvl="1"/>
            <a:r>
              <a:rPr lang="nb-NO" sz="1600"/>
              <a:t>TUSSA 	46,3%</a:t>
            </a:r>
            <a:endParaRPr lang="nb-NO" sz="16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Kraftnett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485" y="3035611"/>
            <a:ext cx="1004400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2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/>
              <a:t>Eier og driver 11 kraftstasjoner</a:t>
            </a:r>
          </a:p>
          <a:p>
            <a:r>
              <a:rPr lang="nb-NO" sz="1800"/>
              <a:t>70% av de ansatte arbeider i Tafjord i Norddal kommune, </a:t>
            </a:r>
            <a:br>
              <a:rPr lang="nb-NO" sz="1800"/>
            </a:br>
            <a:r>
              <a:rPr lang="nb-NO" sz="1800"/>
              <a:t>der de største kraftstasjonene ligger</a:t>
            </a:r>
          </a:p>
          <a:p>
            <a:r>
              <a:rPr lang="nb-NO" sz="1800"/>
              <a:t>Normalproduksjon: 1 </a:t>
            </a:r>
            <a:r>
              <a:rPr lang="nb-NO" sz="1800" smtClean="0"/>
              <a:t>593 </a:t>
            </a:r>
            <a:r>
              <a:rPr lang="nb-NO" sz="1800"/>
              <a:t>GWh</a:t>
            </a:r>
          </a:p>
          <a:p>
            <a:r>
              <a:rPr lang="nb-NO" sz="1800"/>
              <a:t>Magasinkapasitet: 1 000 GWh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Vannkraft</a:t>
            </a:r>
          </a:p>
        </p:txBody>
      </p:sp>
      <p:pic>
        <p:nvPicPr>
          <p:cNvPr id="4" name="Picture 2" descr="Tafjord Kraftproduksjon TKP 2006 Saudebotn dese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03" y="4725144"/>
            <a:ext cx="3463006" cy="230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kl\Desktop\TE\Tafjordd040470 komprim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7891" y="4725144"/>
            <a:ext cx="1621758" cy="2163364"/>
          </a:xfrm>
          <a:prstGeom prst="rect">
            <a:avLst/>
          </a:prstGeom>
          <a:noFill/>
        </p:spPr>
      </p:pic>
      <p:pic>
        <p:nvPicPr>
          <p:cNvPr id="6" name="Picture 6" descr="Tafjord Kraftproduksjon TKP Kraftstasjoner/anlegg, Tafjord 5/K5 maskinhall oversik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2287" y="4725144"/>
            <a:ext cx="3039436" cy="246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95" y="3360981"/>
            <a:ext cx="1004400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99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" y="515448"/>
            <a:ext cx="7516368" cy="6342552"/>
          </a:xfrm>
          <a:prstGeom prst="rect">
            <a:avLst/>
          </a:prstGeom>
        </p:spPr>
      </p:pic>
      <p:cxnSp>
        <p:nvCxnSpPr>
          <p:cNvPr id="6" name="Rett pil 5"/>
          <p:cNvCxnSpPr/>
          <p:nvPr/>
        </p:nvCxnSpPr>
        <p:spPr>
          <a:xfrm flipH="1">
            <a:off x="6894576" y="3108960"/>
            <a:ext cx="237744" cy="438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kstSylinder 6"/>
          <p:cNvSpPr txBox="1"/>
          <p:nvPr/>
        </p:nvSpPr>
        <p:spPr>
          <a:xfrm>
            <a:off x="7132320" y="2999232"/>
            <a:ext cx="996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chemeClr val="bg1"/>
                </a:solidFill>
              </a:rPr>
              <a:t>Tafjord 8</a:t>
            </a:r>
            <a:endParaRPr lang="nb-N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7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>
                <a:latin typeface="Arial" panose="020B0604020202020204" pitchFamily="34" charset="0"/>
                <a:cs typeface="Arial" panose="020B0604020202020204" pitchFamily="34" charset="0"/>
              </a:rPr>
              <a:t>Vår fremtid bygger på vår historie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98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600" dirty="0"/>
              <a:t>1895: 	Forløperen til Ålesund og Sula Everk etableres</a:t>
            </a:r>
          </a:p>
          <a:p>
            <a:pPr marL="0" indent="0">
              <a:buNone/>
            </a:pPr>
            <a:r>
              <a:rPr lang="nb-NO" sz="1600" dirty="0"/>
              <a:t>1917: 	13 kommuner startet utbyggingen av Tafjord-vassdraget og 				</a:t>
            </a:r>
            <a:r>
              <a:rPr lang="nb-NO" sz="1600" dirty="0" smtClean="0"/>
              <a:t>	etablerte </a:t>
            </a:r>
            <a:r>
              <a:rPr lang="nb-NO" sz="1600" dirty="0"/>
              <a:t>Tafjord Kraftselskap</a:t>
            </a:r>
          </a:p>
          <a:p>
            <a:pPr marL="0" indent="0">
              <a:buNone/>
            </a:pPr>
            <a:r>
              <a:rPr lang="nb-NO" sz="1600" dirty="0"/>
              <a:t>1923:	Strømmen ble satt </a:t>
            </a:r>
            <a:r>
              <a:rPr lang="nb-NO" sz="1600" dirty="0" smtClean="0"/>
              <a:t>på (Tafjord 1)</a:t>
            </a:r>
            <a:endParaRPr lang="nb-NO" sz="1600" dirty="0"/>
          </a:p>
          <a:p>
            <a:pPr marL="0" indent="0">
              <a:buNone/>
            </a:pPr>
            <a:r>
              <a:rPr lang="nb-NO" sz="1600" dirty="0"/>
              <a:t>1952: 	Vår andre kraftstasjon stod ferdig</a:t>
            </a:r>
          </a:p>
          <a:p>
            <a:pPr marL="0" indent="0">
              <a:buNone/>
            </a:pPr>
            <a:r>
              <a:rPr lang="nb-NO" sz="1600" dirty="0" smtClean="0"/>
              <a:t>1969:	Tafjord 4 / Zakariasdammen</a:t>
            </a:r>
          </a:p>
          <a:p>
            <a:pPr marL="0" indent="0">
              <a:buNone/>
            </a:pPr>
            <a:r>
              <a:rPr lang="nb-NO" sz="1600" dirty="0" smtClean="0"/>
              <a:t>1987</a:t>
            </a:r>
            <a:r>
              <a:rPr lang="nb-NO" sz="1600" dirty="0"/>
              <a:t>:	Startet leveranse av fjernvarme</a:t>
            </a:r>
          </a:p>
          <a:p>
            <a:pPr marL="0" indent="0">
              <a:buNone/>
            </a:pPr>
            <a:r>
              <a:rPr lang="nb-NO" sz="1600" dirty="0"/>
              <a:t>1998:	Fusjon med Ålesund og Sula Everk</a:t>
            </a:r>
          </a:p>
          <a:p>
            <a:pPr marL="0" indent="0">
              <a:buNone/>
            </a:pPr>
            <a:r>
              <a:rPr lang="nb-NO" sz="1600" dirty="0"/>
              <a:t>2000:	Kjøp av Giske Energiverk</a:t>
            </a:r>
          </a:p>
          <a:p>
            <a:pPr marL="0" indent="0">
              <a:buNone/>
            </a:pPr>
            <a:r>
              <a:rPr lang="nb-NO" sz="1600" dirty="0"/>
              <a:t>2001:	Initiativ til etablering av Naturgass Møre</a:t>
            </a:r>
            <a:br>
              <a:rPr lang="nb-NO" sz="1600" dirty="0"/>
            </a:br>
            <a:r>
              <a:rPr lang="nb-NO" sz="1600" dirty="0"/>
              <a:t>		Startet med bredbånd, oppkjøp av Mimer året etter</a:t>
            </a:r>
          </a:p>
          <a:p>
            <a:pPr marL="0" indent="0">
              <a:buNone/>
            </a:pPr>
            <a:r>
              <a:rPr lang="nb-NO" sz="1600" dirty="0"/>
              <a:t>2008:	Startet legging av fiberoptisk kabel i konsesjonskommunene</a:t>
            </a:r>
          </a:p>
          <a:p>
            <a:pPr marL="0" indent="0">
              <a:buNone/>
            </a:pPr>
            <a:r>
              <a:rPr lang="nb-NO" sz="1600" dirty="0"/>
              <a:t>2010: 	Kjøp av Norddal Elverk</a:t>
            </a:r>
          </a:p>
          <a:p>
            <a:pPr marL="0" indent="0">
              <a:buNone/>
            </a:pPr>
            <a:r>
              <a:rPr lang="nb-NO" sz="1600" dirty="0"/>
              <a:t>2011: 	Vår 10 heleide kraftstasjon offisielt åpnet</a:t>
            </a:r>
          </a:p>
          <a:p>
            <a:pPr marL="0" indent="0">
              <a:buNone/>
            </a:pPr>
            <a:r>
              <a:rPr lang="nb-NO" sz="1600" dirty="0"/>
              <a:t>2013:	Vår 11 heleide kraftstasjon satt i drift</a:t>
            </a:r>
          </a:p>
          <a:p>
            <a:pPr marL="0" indent="0">
              <a:buNone/>
            </a:pPr>
            <a:r>
              <a:rPr lang="nb-NO" sz="1600" dirty="0"/>
              <a:t>2014:	Etablering av Mørenett AS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Lokale engasjement i 120 år</a:t>
            </a:r>
          </a:p>
        </p:txBody>
      </p:sp>
    </p:spTree>
    <p:extLst>
      <p:ext uri="{BB962C8B-B14F-4D97-AF65-F5344CB8AC3E}">
        <p14:creationId xmlns:p14="http://schemas.microsoft.com/office/powerpoint/2010/main" val="254269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b-NO" smtClean="0"/>
          </a:p>
          <a:p>
            <a:pPr marL="0" indent="0" algn="ctr">
              <a:buNone/>
            </a:pPr>
            <a:endParaRPr lang="nb-NO"/>
          </a:p>
          <a:p>
            <a:pPr marL="0" indent="0" algn="ctr">
              <a:buNone/>
            </a:pPr>
            <a:endParaRPr lang="nb-NO" smtClean="0"/>
          </a:p>
          <a:p>
            <a:pPr marL="0" indent="0" algn="ctr">
              <a:buNone/>
            </a:pPr>
            <a:endParaRPr lang="nb-NO"/>
          </a:p>
          <a:p>
            <a:pPr marL="0" indent="0" algn="ctr">
              <a:buNone/>
            </a:pPr>
            <a:r>
              <a:rPr lang="nb-NO" sz="1800" smtClean="0"/>
              <a:t>”</a:t>
            </a:r>
            <a:r>
              <a:rPr lang="nb-NO" sz="1800"/>
              <a:t>De som hadde tro på fremskrittet, fikk rett, </a:t>
            </a:r>
          </a:p>
          <a:p>
            <a:pPr marL="0" indent="0" algn="ctr">
              <a:buNone/>
            </a:pPr>
            <a:r>
              <a:rPr lang="nb-NO" sz="1800"/>
              <a:t>bare det at utviklingen gikk så mye lenger </a:t>
            </a:r>
          </a:p>
          <a:p>
            <a:pPr marL="0" indent="0" algn="ctr">
              <a:buNone/>
            </a:pPr>
            <a:r>
              <a:rPr lang="nb-NO" sz="1800"/>
              <a:t>enn noen kunne tenke seg.”</a:t>
            </a:r>
          </a:p>
          <a:p>
            <a:pPr marL="0" indent="0" algn="ctr">
              <a:buNone/>
            </a:pPr>
            <a:r>
              <a:rPr lang="nb-NO" sz="800"/>
              <a:t>Fra boka Tafjord Kraftselskap 1917 - 1967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TAFJORD – med energi for fremtiden</a:t>
            </a:r>
          </a:p>
        </p:txBody>
      </p:sp>
    </p:spTree>
    <p:extLst>
      <p:ext uri="{BB962C8B-B14F-4D97-AF65-F5344CB8AC3E}">
        <p14:creationId xmlns:p14="http://schemas.microsoft.com/office/powerpoint/2010/main" val="209028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3" y="1002481"/>
            <a:ext cx="8921073" cy="3569519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2084832" y="3566160"/>
            <a:ext cx="1069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Stadheim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219456" y="4828032"/>
            <a:ext cx="866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 smtClean="0"/>
              <a:t>Hellesylt har mye innestengt produksjon, og flere av småkraftverkene taper vann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Geirangerfjorden er mye benyttet av cruiseskip, og luftkvaliteten i Geiranger er ofte dårlig.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Sommerferge Hellesylt-Geiranger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Kanskje kan løsningen for fremtiden for Geirangerfjorden og Geiranger være hydrogen?</a:t>
            </a:r>
            <a:endParaRPr lang="nb-NO" dirty="0"/>
          </a:p>
        </p:txBody>
      </p:sp>
      <p:sp>
        <p:nvSpPr>
          <p:cNvPr id="7" name="Tittel 2"/>
          <p:cNvSpPr>
            <a:spLocks noGrp="1"/>
          </p:cNvSpPr>
          <p:nvPr>
            <p:ph type="title"/>
          </p:nvPr>
        </p:nvSpPr>
        <p:spPr>
          <a:xfrm>
            <a:off x="152973" y="533933"/>
            <a:ext cx="8229600" cy="468548"/>
          </a:xfrm>
        </p:spPr>
        <p:txBody>
          <a:bodyPr>
            <a:normAutofit fontScale="90000"/>
          </a:bodyPr>
          <a:lstStyle/>
          <a:p>
            <a:r>
              <a:rPr lang="nb-NO" dirty="0"/>
              <a:t>TAFJORD – med energi for fremtiden</a:t>
            </a:r>
          </a:p>
        </p:txBody>
      </p:sp>
    </p:spTree>
    <p:extLst>
      <p:ext uri="{BB962C8B-B14F-4D97-AF65-F5344CB8AC3E}">
        <p14:creationId xmlns:p14="http://schemas.microsoft.com/office/powerpoint/2010/main" val="40356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681037"/>
            <a:ext cx="7467600" cy="5495925"/>
          </a:xfrm>
          <a:prstGeom prst="rect">
            <a:avLst/>
          </a:prstGeom>
        </p:spPr>
      </p:pic>
      <p:sp>
        <p:nvSpPr>
          <p:cNvPr id="5" name="TekstSylinder 4"/>
          <p:cNvSpPr txBox="1"/>
          <p:nvPr/>
        </p:nvSpPr>
        <p:spPr>
          <a:xfrm>
            <a:off x="333756" y="6309716"/>
            <a:ext cx="847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hlinkClick r:id="rId3"/>
              </a:rPr>
              <a:t>http://www.smp.no/video/2017/04/08/Se-byggingen-av-Zakariasdammen-14568166.ece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721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1307592" y="1627632"/>
            <a:ext cx="62819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dirty="0" smtClean="0"/>
              <a:t>Takk for oppmerksomheten!</a:t>
            </a:r>
          </a:p>
          <a:p>
            <a:pPr algn="ctr"/>
            <a:endParaRPr lang="nb-NO" sz="3200" dirty="0" smtClean="0"/>
          </a:p>
          <a:p>
            <a:pPr algn="ctr"/>
            <a:endParaRPr lang="nb-NO" sz="3200" dirty="0"/>
          </a:p>
          <a:p>
            <a:pPr algn="ctr"/>
            <a:r>
              <a:rPr lang="nb-NO" sz="3200" dirty="0" smtClean="0"/>
              <a:t>«Kontroll av damer i fjellet…»</a:t>
            </a:r>
          </a:p>
          <a:p>
            <a:pPr algn="ctr"/>
            <a:r>
              <a:rPr lang="nb-NO" dirty="0" smtClean="0"/>
              <a:t>- </a:t>
            </a:r>
            <a:r>
              <a:rPr lang="nb-NO" sz="1400" dirty="0" smtClean="0"/>
              <a:t>Observert i timelister til kollega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08677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1800"/>
              <a:t>TAFJORD skal på forretningsmessig grunnlag drive virksomhet innen produksjon og salg av miljøvennlig energi, infrastruktur for energi og telekommunikasjon samt avfallsbehandling.</a:t>
            </a:r>
          </a:p>
          <a:p>
            <a:pPr marL="0" indent="0">
              <a:buNone/>
            </a:pPr>
            <a:endParaRPr lang="nb-NO" sz="1800"/>
          </a:p>
          <a:p>
            <a:pPr marL="0" indent="0">
              <a:buNone/>
            </a:pPr>
            <a:r>
              <a:rPr lang="nb-NO" sz="1800"/>
              <a:t>TAFJORD kan også engasjere seg i virksomhet med naturlig tilknytning til kjerneaktivitetene hvor man har komparative fortrinn.</a:t>
            </a:r>
            <a:endParaRPr lang="nb-NO" sz="18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Forretningsidé</a:t>
            </a:r>
          </a:p>
        </p:txBody>
      </p:sp>
      <p:pic>
        <p:nvPicPr>
          <p:cNvPr id="4" name="Picture 2" descr="C:\Users\kl\Desktop\Guest-2\Kundesen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54" y="4917418"/>
            <a:ext cx="2675522" cy="2006642"/>
          </a:xfrm>
          <a:prstGeom prst="rect">
            <a:avLst/>
          </a:prstGeom>
          <a:noFill/>
        </p:spPr>
      </p:pic>
      <p:pic>
        <p:nvPicPr>
          <p:cNvPr id="5" name="Picture 3" descr="C:\Users\kl\Desktop\Guest-2\Møte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6104" y="4917418"/>
            <a:ext cx="2809384" cy="2107038"/>
          </a:xfrm>
          <a:prstGeom prst="rect">
            <a:avLst/>
          </a:prstGeom>
          <a:noFill/>
        </p:spPr>
      </p:pic>
      <p:pic>
        <p:nvPicPr>
          <p:cNvPr id="6" name="Picture 4" descr="C:\Users\kl\Desktop\Guest-2\Gruppesentr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4650" y="4917418"/>
            <a:ext cx="2623126" cy="197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201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150 ansatte</a:t>
            </a:r>
          </a:p>
          <a:p>
            <a:r>
              <a:rPr lang="nb-NO" sz="1800" dirty="0"/>
              <a:t>11 heleide kraftstasjoner, </a:t>
            </a:r>
            <a:r>
              <a:rPr lang="nb-NO" sz="1800" dirty="0" smtClean="0"/>
              <a:t>3 deleide (Øvre Otta, Grytten, Svelgen)</a:t>
            </a:r>
            <a:endParaRPr lang="nb-NO" sz="1800" dirty="0"/>
          </a:p>
          <a:p>
            <a:r>
              <a:rPr lang="nb-NO" sz="1800" dirty="0"/>
              <a:t>Gjenvinner avfall til fjernvarme og strøm</a:t>
            </a:r>
          </a:p>
          <a:p>
            <a:r>
              <a:rPr lang="nb-NO" sz="1800" dirty="0"/>
              <a:t>Fiberoptisk kabel</a:t>
            </a:r>
          </a:p>
          <a:p>
            <a:r>
              <a:rPr lang="nb-NO" sz="1800" dirty="0" smtClean="0"/>
              <a:t>Eier </a:t>
            </a:r>
            <a:r>
              <a:rPr lang="nb-NO" sz="1800" dirty="0"/>
              <a:t>54% i Mørenett AS, </a:t>
            </a:r>
            <a:r>
              <a:rPr lang="nb-NO" sz="1800" dirty="0" smtClean="0"/>
              <a:t>et av landets største </a:t>
            </a:r>
            <a:r>
              <a:rPr lang="nb-NO" sz="1800" dirty="0"/>
              <a:t>nettselskap</a:t>
            </a:r>
          </a:p>
          <a:p>
            <a:r>
              <a:rPr lang="nb-NO" sz="1800" dirty="0" smtClean="0"/>
              <a:t>42 </a:t>
            </a:r>
            <a:r>
              <a:rPr lang="nb-NO" sz="1800" dirty="0"/>
              <a:t>000 strømkunder</a:t>
            </a:r>
          </a:p>
          <a:p>
            <a:r>
              <a:rPr lang="nb-NO" sz="1800" dirty="0" smtClean="0"/>
              <a:t>18 000 </a:t>
            </a:r>
            <a:r>
              <a:rPr lang="nb-NO" sz="1800" dirty="0"/>
              <a:t>fiberkunder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Nord-Vestlandets største energiselskap</a:t>
            </a:r>
          </a:p>
        </p:txBody>
      </p:sp>
      <p:sp>
        <p:nvSpPr>
          <p:cNvPr id="4" name="Rektangel 3"/>
          <p:cNvSpPr/>
          <p:nvPr/>
        </p:nvSpPr>
        <p:spPr>
          <a:xfrm>
            <a:off x="2743200" y="398288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nb-NO" dirty="0"/>
          </a:p>
          <a:p>
            <a:r>
              <a:rPr lang="nb-NO" dirty="0"/>
              <a:t>Eiere</a:t>
            </a:r>
          </a:p>
          <a:p>
            <a:pPr lvl="1"/>
            <a:r>
              <a:rPr lang="nb-NO" sz="1600" dirty="0"/>
              <a:t>Ålesund kommune 50,09%</a:t>
            </a:r>
          </a:p>
          <a:p>
            <a:pPr lvl="1"/>
            <a:r>
              <a:rPr lang="nb-NO" sz="1600" dirty="0"/>
              <a:t>BKK 43,13%</a:t>
            </a:r>
          </a:p>
          <a:p>
            <a:pPr lvl="1"/>
            <a:r>
              <a:rPr lang="nb-NO" sz="1600" dirty="0"/>
              <a:t>Norddal kommune 4,28%</a:t>
            </a:r>
          </a:p>
          <a:p>
            <a:pPr lvl="1"/>
            <a:r>
              <a:rPr lang="nb-NO" sz="1600" dirty="0"/>
              <a:t>Ørskog kommune 2,52%</a:t>
            </a:r>
          </a:p>
        </p:txBody>
      </p:sp>
    </p:spTree>
    <p:extLst>
      <p:ext uri="{BB962C8B-B14F-4D97-AF65-F5344CB8AC3E}">
        <p14:creationId xmlns:p14="http://schemas.microsoft.com/office/powerpoint/2010/main" val="192534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>
                <a:latin typeface="Arial" panose="020B0604020202020204" pitchFamily="34" charset="0"/>
                <a:cs typeface="Arial" panose="020B0604020202020204" pitchFamily="34" charset="0"/>
              </a:rPr>
              <a:t>Virksomhetsområder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4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TAFJORD – med energi for fremtiden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6919"/>
            <a:ext cx="9144000" cy="32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Produserer og distribuerer fjernvarme basert på avfallsforbrenning og varmepumpe</a:t>
            </a:r>
          </a:p>
          <a:p>
            <a:r>
              <a:rPr lang="nb-NO" sz="1800" dirty="0"/>
              <a:t>Mottar restavfall fra kommunene på Sunnmøre</a:t>
            </a:r>
          </a:p>
          <a:p>
            <a:r>
              <a:rPr lang="nb-NO" sz="1800" dirty="0"/>
              <a:t>Sammenhengende fjernvarmenett fra Spjelkavik til Ålesund sentrum</a:t>
            </a:r>
          </a:p>
          <a:p>
            <a:r>
              <a:rPr lang="nb-NO" sz="1800" dirty="0"/>
              <a:t>To ovnslinjer i forbrenningsanlegget</a:t>
            </a:r>
          </a:p>
          <a:p>
            <a:r>
              <a:rPr lang="nb-NO" sz="1800" dirty="0"/>
              <a:t>Dampturbin for </a:t>
            </a:r>
            <a:r>
              <a:rPr lang="nb-NO" sz="1800" dirty="0" smtClean="0"/>
              <a:t>strømproduksjon </a:t>
            </a:r>
          </a:p>
          <a:p>
            <a:r>
              <a:rPr lang="nb-NO" sz="1800" dirty="0" smtClean="0"/>
              <a:t>Kapasitet </a:t>
            </a:r>
            <a:r>
              <a:rPr lang="nb-NO" sz="1800" dirty="0"/>
              <a:t>avfall: 100 000 tonn</a:t>
            </a:r>
          </a:p>
          <a:p>
            <a:r>
              <a:rPr lang="nb-NO" sz="1800" dirty="0"/>
              <a:t>Kapasitet varme: 150 GWh</a:t>
            </a:r>
          </a:p>
          <a:p>
            <a:r>
              <a:rPr lang="nb-NO" sz="1800" dirty="0"/>
              <a:t>Kapasitet varmekraft: 30 GWh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Energigjenvinning</a:t>
            </a:r>
          </a:p>
        </p:txBody>
      </p:sp>
      <p:pic>
        <p:nvPicPr>
          <p:cNvPr id="4" name="Picture 2" descr="I mai 2009 la Tafjord Kraftvarme rør for fjernvarme fra Moa til Spjelkavik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4997" y="4725144"/>
            <a:ext cx="2967814" cy="22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riftsoperatør Lars Helge Hasfjord sjekker at alt er klart til strømproduksjon ved forbrenningsanlegget til TKV Tafjord Kraftvarme på Grautnese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0715" y="4725144"/>
            <a:ext cx="3038938" cy="2279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TKV Tafjord Kraftvarme sitt forbrenningsanlegg på Grautneset etter utvidelsen, høsten 2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757" y="4725144"/>
            <a:ext cx="2938339" cy="2204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834" y="3587999"/>
            <a:ext cx="1004391" cy="100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58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800" dirty="0"/>
              <a:t>Kjøper kraft fra den nordiske kraftbørsen </a:t>
            </a:r>
            <a:r>
              <a:rPr lang="nb-NO" sz="1800" dirty="0" err="1" smtClean="0"/>
              <a:t>NordPool</a:t>
            </a:r>
            <a:r>
              <a:rPr lang="nb-NO" sz="1800" dirty="0" smtClean="0"/>
              <a:t> Spot og </a:t>
            </a:r>
            <a:r>
              <a:rPr lang="nb-NO" sz="1800" dirty="0"/>
              <a:t>selger denne videre til forbruker</a:t>
            </a:r>
          </a:p>
          <a:p>
            <a:r>
              <a:rPr lang="nb-NO" sz="1800" dirty="0"/>
              <a:t>Stor markedsandel i konsesjonsområdet:</a:t>
            </a:r>
          </a:p>
          <a:p>
            <a:pPr lvl="1"/>
            <a:r>
              <a:rPr lang="nb-NO" sz="1600" dirty="0"/>
              <a:t>ca. 80% i privatmarkedet</a:t>
            </a:r>
          </a:p>
          <a:p>
            <a:pPr lvl="1"/>
            <a:r>
              <a:rPr lang="nb-NO" sz="1600" dirty="0"/>
              <a:t>ca. 50% i bedriftsmarkedet</a:t>
            </a:r>
          </a:p>
          <a:p>
            <a:pPr lvl="1"/>
            <a:r>
              <a:rPr lang="nb-NO" sz="1600" dirty="0"/>
              <a:t>42 </a:t>
            </a:r>
            <a:r>
              <a:rPr lang="nb-NO" sz="1600" dirty="0" smtClean="0"/>
              <a:t>000 </a:t>
            </a:r>
            <a:r>
              <a:rPr lang="nb-NO" sz="1600" dirty="0"/>
              <a:t>kunder</a:t>
            </a:r>
          </a:p>
          <a:p>
            <a:endParaRPr lang="nb-NO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Strøm</a:t>
            </a:r>
          </a:p>
        </p:txBody>
      </p:sp>
      <p:pic>
        <p:nvPicPr>
          <p:cNvPr id="4" name="Picture 6" descr="Tafjord Marked TM 2008 Mimer ju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418" y="5182031"/>
            <a:ext cx="2279574" cy="1709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993" y="5182515"/>
            <a:ext cx="1143322" cy="171498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315" y="5182482"/>
            <a:ext cx="2025569" cy="1715015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884" y="5182481"/>
            <a:ext cx="1117012" cy="167551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95" y="5182032"/>
            <a:ext cx="1139787" cy="170968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29" y="3947996"/>
            <a:ext cx="1004400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innhol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/>
              <a:t>Utbygging av fiberinfrastruktur</a:t>
            </a:r>
          </a:p>
          <a:p>
            <a:pPr marL="742950" lvl="2" indent="-342900"/>
            <a:r>
              <a:rPr lang="nb-NO"/>
              <a:t>I egen regi og i samarbeid med andre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nb-NO"/>
              <a:t>Fiberbaserte bredbåndstjenester</a:t>
            </a:r>
          </a:p>
          <a:p>
            <a:pPr marL="742950" lvl="2" indent="-342900"/>
            <a:r>
              <a:rPr lang="nb-NO"/>
              <a:t>Internett, telefoni, TV</a:t>
            </a:r>
          </a:p>
          <a:p>
            <a:r>
              <a:rPr lang="nb-NO" sz="1800"/>
              <a:t>Innholdsleverandør: AltiBox</a:t>
            </a:r>
          </a:p>
          <a:p>
            <a:r>
              <a:rPr lang="nb-NO" sz="1800" smtClean="0"/>
              <a:t>18 000 </a:t>
            </a:r>
            <a:r>
              <a:rPr lang="nb-NO" sz="1800"/>
              <a:t>kunder</a:t>
            </a:r>
          </a:p>
          <a:p>
            <a:endParaRPr lang="nb-NO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Fiber</a:t>
            </a:r>
          </a:p>
        </p:txBody>
      </p:sp>
      <p:pic>
        <p:nvPicPr>
          <p:cNvPr id="4" name="Picture 8" descr="Illustrasjonsbilder fiber bilde til powerpoint p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55621" y="5196624"/>
            <a:ext cx="1571859" cy="16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550" y="5196624"/>
            <a:ext cx="2008887" cy="1680574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29" y="5195020"/>
            <a:ext cx="1121452" cy="1682178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481" y="5191790"/>
            <a:ext cx="1123605" cy="1685408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437" y="5196624"/>
            <a:ext cx="1120382" cy="1680574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628" y="3941785"/>
            <a:ext cx="1004400" cy="100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99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652" y="1984248"/>
            <a:ext cx="8992024" cy="3822191"/>
          </a:xfrm>
          <a:prstGeom prst="rect">
            <a:avLst/>
          </a:prstGeom>
        </p:spPr>
      </p:pic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err="1" smtClean="0"/>
              <a:t>Altibox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754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l Konser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TAFJORD mal 1 - strøm, konsernet generelt</Template>
  <TotalTime>267</TotalTime>
  <Words>401</Words>
  <Application>Microsoft Office PowerPoint</Application>
  <PresentationFormat>Skjermfremvisning (4:3)</PresentationFormat>
  <Paragraphs>99</Paragraphs>
  <Slides>18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4" baseType="lpstr">
      <vt:lpstr>ＭＳ Ｐゴシック</vt:lpstr>
      <vt:lpstr>ＭＳ Ｐゴシック</vt:lpstr>
      <vt:lpstr>Arial</vt:lpstr>
      <vt:lpstr>Calibri</vt:lpstr>
      <vt:lpstr>Open Sans</vt:lpstr>
      <vt:lpstr>Mal Konsern</vt:lpstr>
      <vt:lpstr>Nye tanker – nye tider</vt:lpstr>
      <vt:lpstr>Forretningsidé</vt:lpstr>
      <vt:lpstr>Nord-Vestlandets største energiselskap</vt:lpstr>
      <vt:lpstr>Virksomhetsområder</vt:lpstr>
      <vt:lpstr>TAFJORD – med energi for fremtiden</vt:lpstr>
      <vt:lpstr>Energigjenvinning</vt:lpstr>
      <vt:lpstr>Strøm</vt:lpstr>
      <vt:lpstr>Fiber</vt:lpstr>
      <vt:lpstr>Altibox</vt:lpstr>
      <vt:lpstr>Kraftnett</vt:lpstr>
      <vt:lpstr>Vannkraft</vt:lpstr>
      <vt:lpstr>PowerPoint-presentasjon</vt:lpstr>
      <vt:lpstr>Vår fremtid bygger på vår historie</vt:lpstr>
      <vt:lpstr>Lokale engasjement i 120 år</vt:lpstr>
      <vt:lpstr>TAFJORD – med energi for fremtiden</vt:lpstr>
      <vt:lpstr>TAFJORD – med energi for fremtiden</vt:lpstr>
      <vt:lpstr>PowerPoint-presentasjon</vt:lpstr>
      <vt:lpstr>PowerPoint-presentasjon</vt:lpstr>
    </vt:vector>
  </TitlesOfParts>
  <Company>Tafjord Kraft 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Kari Løken</dc:creator>
  <cp:lastModifiedBy>Martin Julius Emblem</cp:lastModifiedBy>
  <cp:revision>17</cp:revision>
  <cp:lastPrinted>2014-01-21T12:17:10Z</cp:lastPrinted>
  <dcterms:created xsi:type="dcterms:W3CDTF">2016-12-01T08:11:52Z</dcterms:created>
  <dcterms:modified xsi:type="dcterms:W3CDTF">2017-09-01T07:43:57Z</dcterms:modified>
  <cp:contentStatus/>
</cp:coreProperties>
</file>